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2"/>
  </p:notesMasterIdLst>
  <p:handoutMasterIdLst>
    <p:handoutMasterId r:id="rId13"/>
  </p:handoutMasterIdLst>
  <p:sldIdLst>
    <p:sldId id="276" r:id="rId2"/>
    <p:sldId id="279" r:id="rId3"/>
    <p:sldId id="280" r:id="rId4"/>
    <p:sldId id="263" r:id="rId5"/>
    <p:sldId id="271" r:id="rId6"/>
    <p:sldId id="275" r:id="rId7"/>
    <p:sldId id="273" r:id="rId8"/>
    <p:sldId id="278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70"/>
    <a:srgbClr val="319DE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4" autoAdjust="0"/>
    <p:restoredTop sz="99636" autoAdjust="0"/>
  </p:normalViewPr>
  <p:slideViewPr>
    <p:cSldViewPr snapToGrid="0">
      <p:cViewPr varScale="1">
        <p:scale>
          <a:sx n="118" d="100"/>
          <a:sy n="118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A354629-6547-48DF-963D-EDDA8F8FB1E3}" type="datetime1">
              <a:rPr lang="fr-FR"/>
              <a:pPr>
                <a:defRPr/>
              </a:pPr>
              <a:t>08/10/2018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A683FF3-99D4-42F8-82EA-73B4542F7F4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F255A63-97B1-4A22-9553-9A89E230D289}" type="datetime1">
              <a:rPr lang="fr-FR"/>
              <a:pPr>
                <a:defRPr/>
              </a:pPr>
              <a:t>08/10/2018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en-US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534332A-387A-4071-A15D-557D3A16BF6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15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EEC43F-7AC9-463B-A15E-E84C0CDE0DC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9" name="TextBox 11"/>
          <p:cNvSpPr txBox="1"/>
          <p:nvPr/>
        </p:nvSpPr>
        <p:spPr>
          <a:xfrm>
            <a:off x="8231188" y="444500"/>
            <a:ext cx="5873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chemeClr val="bg1"/>
                </a:solidFill>
                <a:latin typeface="+mn-lt"/>
                <a:cs typeface="+mn-cs"/>
                <a:sym typeface="Wingdings"/>
              </a:rPr>
              <a:t></a:t>
            </a:r>
            <a:endParaRPr sz="36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Rectangle 12"/>
          <p:cNvSpPr/>
          <p:nvPr/>
        </p:nvSpPr>
        <p:spPr>
          <a:xfrm>
            <a:off x="284163" y="6227763"/>
            <a:ext cx="8574087" cy="173037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anchor="b" anchorCtr="0"/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81150-EE9A-46C7-BC44-F7002C44940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2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CBF99-98DB-4EF7-909F-490976C2B576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2" y="4800600"/>
            <a:ext cx="8360242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5EA44-DABB-4335-AE48-8B3E55BCCBA7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4279900"/>
            <a:ext cx="8575675" cy="138113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2" y="4778189"/>
            <a:ext cx="8360242" cy="566738"/>
          </a:xfrm>
          <a:noFill/>
        </p:spPr>
        <p:txBody>
          <a:bodyPr anchor="b"/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46DDD-0A76-433D-895E-9D7DDD4B8D8F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, imag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/>
          <p:nvPr/>
        </p:nvSpPr>
        <p:spPr>
          <a:xfrm>
            <a:off x="284163" y="4267200"/>
            <a:ext cx="2743200" cy="2120900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284163" y="461963"/>
            <a:ext cx="8575675" cy="136525"/>
            <a:chOff x="284163" y="1759424"/>
            <a:chExt cx="8576373" cy="137411"/>
          </a:xfrm>
        </p:grpSpPr>
        <p:sp>
          <p:nvSpPr>
            <p:cNvPr id="8" name="Rectangle 15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6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7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914402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2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5" y="4419600"/>
            <a:ext cx="2475395" cy="510988"/>
          </a:xfrm>
          <a:noFill/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E1921-0916-4ACD-BBBC-0471D8BFA832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3021013" y="4802188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9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6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5" y="457200"/>
            <a:ext cx="2736850" cy="290779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5" y="3364992"/>
            <a:ext cx="2736850" cy="289864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A4D67-84A1-4D49-85B8-2132C6440D09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4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CBB1-94A1-47EB-AFC8-158E1239A56B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 rot="5400000">
            <a:off x="5314156" y="2856707"/>
            <a:ext cx="5934075" cy="1135062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 rot="5400000">
            <a:off x="4658519" y="3355181"/>
            <a:ext cx="5934075" cy="138113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2" y="1577847"/>
              <a:ext cx="159918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5637" y="1577847"/>
              <a:ext cx="2741779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7415" y="1577847"/>
              <a:ext cx="4233121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7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4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38E27-C0B6-45EC-96F8-7B0AAB742D22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6" name="Rectangle 8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D08D8-8875-4985-A7C4-80B142B40360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/>
          <p:cNvSpPr/>
          <p:nvPr/>
        </p:nvSpPr>
        <p:spPr>
          <a:xfrm>
            <a:off x="284163" y="444500"/>
            <a:ext cx="8574087" cy="1468438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163" y="1906588"/>
            <a:ext cx="8575675" cy="138112"/>
            <a:chOff x="284163" y="1759424"/>
            <a:chExt cx="8576373" cy="137411"/>
          </a:xfrm>
        </p:grpSpPr>
        <p:sp>
          <p:nvSpPr>
            <p:cNvPr id="7" name="Rectangle 10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1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2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1" name="TextBox 18"/>
          <p:cNvSpPr txBox="1"/>
          <p:nvPr/>
        </p:nvSpPr>
        <p:spPr>
          <a:xfrm>
            <a:off x="8231188" y="444500"/>
            <a:ext cx="5873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chemeClr val="bg1"/>
                </a:solidFill>
                <a:latin typeface="+mn-lt"/>
                <a:cs typeface="+mn-cs"/>
                <a:sym typeface="Wingdings"/>
              </a:rPr>
              <a:t></a:t>
            </a:r>
            <a:endParaRPr sz="36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60"/>
            <a:ext cx="8574087" cy="4377391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1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4" y="444730"/>
            <a:ext cx="7810967" cy="1088237"/>
          </a:xfrm>
          <a:noFill/>
        </p:spPr>
        <p:txBody>
          <a:bodyPr anchor="b" anchorCtr="0"/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5A3EC-C8A4-42A7-B79E-6B9398EDEF3E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6" name="Rectangle 9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0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1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9" name="TextBox 12"/>
          <p:cNvSpPr txBox="1"/>
          <p:nvPr/>
        </p:nvSpPr>
        <p:spPr>
          <a:xfrm>
            <a:off x="8231188" y="4802188"/>
            <a:ext cx="5873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chemeClr val="bg1"/>
                </a:solidFill>
                <a:latin typeface="+mn-lt"/>
                <a:cs typeface="+mn-cs"/>
                <a:sym typeface="Wingdings"/>
              </a:rPr>
              <a:t></a:t>
            </a:r>
            <a:endParaRPr sz="36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5E085-6C5B-448D-A541-14714684633B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284163" y="480218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rIns="182880" bIns="365760" anchor="b">
            <a:normAutofit/>
          </a:bodyPr>
          <a:lstStyle/>
          <a:p>
            <a:pPr defTabSz="914400" fontAlgn="auto">
              <a:spcAft>
                <a:spcPts val="0"/>
              </a:spcAft>
              <a:defRPr/>
            </a:pPr>
            <a:endParaRPr sz="4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84163" y="6262688"/>
            <a:ext cx="8575675" cy="138112"/>
            <a:chOff x="284163" y="1759424"/>
            <a:chExt cx="8576373" cy="137411"/>
          </a:xfrm>
        </p:grpSpPr>
        <p:sp>
          <p:nvSpPr>
            <p:cNvPr id="7" name="Rectangle 8"/>
            <p:cNvSpPr/>
            <p:nvPr/>
          </p:nvSpPr>
          <p:spPr>
            <a:xfrm>
              <a:off x="284163" y="1759424"/>
              <a:ext cx="2743423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9"/>
            <p:cNvSpPr/>
            <p:nvPr/>
          </p:nvSpPr>
          <p:spPr>
            <a:xfrm>
              <a:off x="3025998" y="1759424"/>
              <a:ext cx="160033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0"/>
            <p:cNvSpPr/>
            <p:nvPr/>
          </p:nvSpPr>
          <p:spPr>
            <a:xfrm>
              <a:off x="4626328" y="1759424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10" name="TextBox 11"/>
          <p:cNvSpPr txBox="1"/>
          <p:nvPr/>
        </p:nvSpPr>
        <p:spPr>
          <a:xfrm>
            <a:off x="8231188" y="4802188"/>
            <a:ext cx="5873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600">
                <a:solidFill>
                  <a:schemeClr val="bg1"/>
                </a:solidFill>
                <a:latin typeface="+mn-lt"/>
                <a:cs typeface="+mn-cs"/>
                <a:sym typeface="Wingdings"/>
              </a:rPr>
              <a:t></a:t>
            </a:r>
            <a:endParaRPr sz="360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6"/>
            <a:ext cx="8574087" cy="4370293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9"/>
            <a:ext cx="7772400" cy="1048871"/>
          </a:xfrm>
          <a:noFill/>
        </p:spPr>
        <p:txBody>
          <a:bodyPr anchor="b" anchorCtr="0"/>
          <a:lstStyle>
            <a:lvl1pPr algn="l">
              <a:defRPr sz="4200" b="0" i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8" y="5862918"/>
            <a:ext cx="7732059" cy="40341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BC032-8D7C-453E-9B0D-2185B76662A8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7" name="Rectangle 9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Rectangle 10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9" name="Rectangle 11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3989-1D51-49BD-A880-32978A6028BB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9" name="Rectangle 11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0" name="Rectangle 12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11" name="Rectangle 13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7A58-9E35-4FDA-9DBC-144B3ED3E8E1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/>
          <p:nvPr/>
        </p:nvSpPr>
        <p:spPr>
          <a:xfrm>
            <a:off x="284163" y="455613"/>
            <a:ext cx="8574087" cy="11334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84163" y="1577975"/>
            <a:ext cx="8575675" cy="136525"/>
            <a:chOff x="284163" y="1577847"/>
            <a:chExt cx="8576373" cy="137411"/>
          </a:xfrm>
        </p:grpSpPr>
        <p:sp>
          <p:nvSpPr>
            <p:cNvPr id="5" name="Rectangle 7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8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9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2A09E-D31B-40C3-A985-4FEE8A48A0DD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4163" y="452438"/>
            <a:ext cx="8575675" cy="138112"/>
            <a:chOff x="284163" y="1577847"/>
            <a:chExt cx="8576373" cy="137411"/>
          </a:xfrm>
        </p:grpSpPr>
        <p:sp>
          <p:nvSpPr>
            <p:cNvPr id="3" name="Rectangle 5"/>
            <p:cNvSpPr/>
            <p:nvPr/>
          </p:nvSpPr>
          <p:spPr>
            <a:xfrm>
              <a:off x="284163" y="1577847"/>
              <a:ext cx="160033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Rectangle 6"/>
            <p:cNvSpPr/>
            <p:nvPr/>
          </p:nvSpPr>
          <p:spPr>
            <a:xfrm>
              <a:off x="1884493" y="1577847"/>
              <a:ext cx="2743423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Rectangle 7"/>
            <p:cNvSpPr/>
            <p:nvPr/>
          </p:nvSpPr>
          <p:spPr>
            <a:xfrm>
              <a:off x="4626328" y="1577847"/>
              <a:ext cx="4234208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AC3AC-8905-4442-A950-6FEF7B86F45B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81175" y="2133600"/>
            <a:ext cx="7077075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500" y="64373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025" y="6437313"/>
            <a:ext cx="612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bg1">
                    <a:lumMod val="6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66688"/>
            <a:ext cx="631825" cy="3603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6DA920-83CA-4F4C-ACB1-63F5E0752AA7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238"/>
            <a:ext cx="8574087" cy="968375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hf hdr="0"/>
  <p:txStyles>
    <p:titleStyle>
      <a:lvl1pPr algn="r" rtl="0" fontAlgn="base">
        <a:spcBef>
          <a:spcPct val="0"/>
        </a:spcBef>
        <a:spcAft>
          <a:spcPct val="0"/>
        </a:spcAft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200">
          <a:solidFill>
            <a:schemeClr val="bg1"/>
          </a:solidFill>
          <a:latin typeface="Corbel" pitchFamily="34" charset="0"/>
        </a:defRPr>
      </a:lvl9pPr>
    </p:titleStyle>
    <p:bodyStyle>
      <a:lvl1pPr marL="454025" indent="-454025" algn="l" rtl="0" fontAlgn="base">
        <a:spcBef>
          <a:spcPts val="20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260475" indent="-346075" algn="l" rtl="0" fontAlgn="base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339725" algn="l" rtl="0" fontAlgn="base">
        <a:spcBef>
          <a:spcPts val="600"/>
        </a:spcBef>
        <a:spcAft>
          <a:spcPct val="0"/>
        </a:spcAft>
        <a:buClr>
          <a:srgbClr val="404040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939925" indent="-331788" algn="l" rtl="0" fontAlgn="base">
        <a:spcBef>
          <a:spcPts val="600"/>
        </a:spcBef>
        <a:spcAft>
          <a:spcPct val="0"/>
        </a:spcAft>
        <a:buClr>
          <a:srgbClr val="A6A6A6"/>
        </a:buClr>
        <a:buSzPct val="90000"/>
        <a:buFont typeface="Wingdings" pitchFamily="2" charset="2"/>
        <a:buChar char="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ywhatsthat.com/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00050" y="1604963"/>
            <a:ext cx="8531225" cy="10874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fr-FR" sz="3200" dirty="0">
                <a:solidFill>
                  <a:schemeClr val="accent2"/>
                </a:solidFill>
              </a:rPr>
              <a:t>E</a:t>
            </a:r>
            <a:r>
              <a:rPr lang="fr-FR" sz="3200" dirty="0" smtClean="0">
                <a:solidFill>
                  <a:schemeClr val="accent2"/>
                </a:solidFill>
              </a:rPr>
              <a:t>olienne localisée entre Les Maisons Rouges et Les Etangs</a:t>
            </a:r>
            <a:endParaRPr lang="fr-FR" sz="3200" dirty="0">
              <a:solidFill>
                <a:schemeClr val="accent2"/>
              </a:solidFill>
            </a:endParaRPr>
          </a:p>
        </p:txBody>
      </p:sp>
      <p:sp>
        <p:nvSpPr>
          <p:cNvPr id="3" name="Sous-titre 2"/>
          <p:cNvSpPr txBox="1">
            <a:spLocks/>
          </p:cNvSpPr>
          <p:nvPr/>
        </p:nvSpPr>
        <p:spPr>
          <a:xfrm>
            <a:off x="403225" y="2822575"/>
            <a:ext cx="7754938" cy="48577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4025" indent="-454025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475" indent="-346075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339725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925" indent="-3317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11200" dirty="0" smtClean="0">
                <a:solidFill>
                  <a:schemeClr val="tx1"/>
                </a:solidFill>
              </a:rPr>
              <a:t>Commune de </a:t>
            </a:r>
            <a:r>
              <a:rPr lang="fr-FR" sz="11200" dirty="0" err="1" smtClean="0">
                <a:solidFill>
                  <a:schemeClr val="tx1"/>
                </a:solidFill>
              </a:rPr>
              <a:t>Sepmes</a:t>
            </a:r>
            <a:endParaRPr lang="fr-FR" sz="11200" dirty="0" smtClean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fr-FR" dirty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r-FR" sz="14400" dirty="0" smtClean="0">
                <a:solidFill>
                  <a:schemeClr val="tx1"/>
                </a:solidFill>
              </a:rPr>
              <a:t>Visibilité de la nacelle lumineuse à 84 m au dessus du sol</a:t>
            </a:r>
            <a:endParaRPr lang="fr-FR" sz="144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963E3A-39BC-4C69-81D4-B650FDE061F5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 2" descr="Capture d’écran 2018-02-12 à 17.47.4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238" y="798513"/>
            <a:ext cx="8259762" cy="605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151438" y="6223000"/>
            <a:ext cx="865187" cy="27622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239713" y="168275"/>
            <a:ext cx="8682037" cy="5222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400" b="1" dirty="0">
                <a:solidFill>
                  <a:srgbClr val="FF7070"/>
                </a:solidFill>
                <a:latin typeface="+mn-lt"/>
                <a:cs typeface="+mn-cs"/>
              </a:rPr>
              <a:t>Et en augmentant </a:t>
            </a:r>
            <a:r>
              <a:rPr lang="fr-FR" sz="1400" b="1" dirty="0">
                <a:solidFill>
                  <a:srgbClr val="FF0000"/>
                </a:solidFill>
                <a:latin typeface="+mn-lt"/>
                <a:cs typeface="+mn-cs"/>
              </a:rPr>
              <a:t>l’échelle </a:t>
            </a:r>
            <a:r>
              <a:rPr lang="fr-FR" sz="1400" dirty="0">
                <a:solidFill>
                  <a:srgbClr val="FF0000"/>
                </a:solidFill>
                <a:latin typeface="+mn-lt"/>
                <a:cs typeface="+mn-cs"/>
              </a:rPr>
              <a:t>on s’aperçoit que des points hauts situés à plus de 50 km pourraient voir l’éclairage de la nacelle.</a:t>
            </a:r>
            <a:endParaRPr lang="fr-FR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6B84A9-BCD8-47DD-B9D4-C27189955EDC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ED35F-7ADD-4DA2-A1DF-75A6E178FEA2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233363" y="679450"/>
            <a:ext cx="8656637" cy="6616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latin typeface="+mn-lt"/>
                <a:cs typeface="+mn-cs"/>
              </a:rPr>
              <a:t>PREAMBILE: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600" dirty="0">
                <a:latin typeface="+mn-lt"/>
                <a:cs typeface="+mn-cs"/>
              </a:rPr>
              <a:t>Cette présentation est réalisée à l’aide d’une application internet accessible à tous, existante depuis 10 ans, nommée </a:t>
            </a:r>
            <a:r>
              <a:rPr lang="fr-FR" sz="2600" dirty="0">
                <a:solidFill>
                  <a:srgbClr val="FF0000"/>
                </a:solidFill>
                <a:latin typeface="+mn-lt"/>
                <a:cs typeface="+mn-cs"/>
                <a:hlinkClick r:id="rId2"/>
              </a:rPr>
              <a:t>https</a:t>
            </a:r>
            <a:r>
              <a:rPr lang="fr-FR" sz="2600" dirty="0">
                <a:solidFill>
                  <a:srgbClr val="FF0000"/>
                </a:solidFill>
                <a:latin typeface="+mn-lt"/>
                <a:cs typeface="+mn-cs"/>
                <a:hlinkClick r:id="rId2"/>
              </a:rPr>
              <a:t>://www.heywhatsthat.com</a:t>
            </a:r>
            <a:r>
              <a:rPr lang="fr-FR" sz="2600" dirty="0">
                <a:solidFill>
                  <a:srgbClr val="FF0000"/>
                </a:solidFill>
                <a:latin typeface="+mn-lt"/>
                <a:cs typeface="+mn-cs"/>
                <a:hlinkClick r:id="rId2"/>
              </a:rPr>
              <a:t>/</a:t>
            </a:r>
            <a:endParaRPr lang="fr-FR" sz="2600" dirty="0">
              <a:solidFill>
                <a:srgbClr val="FF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600" dirty="0">
                <a:latin typeface="+mn-lt"/>
                <a:cs typeface="+mn-cs"/>
              </a:rPr>
              <a:t>Cette application </a:t>
            </a:r>
            <a:r>
              <a:rPr lang="fr-FR" sz="2600" dirty="0">
                <a:latin typeface="+mn-lt"/>
                <a:cs typeface="+mn-cs"/>
              </a:rPr>
              <a:t>développée aux Etats Unis est </a:t>
            </a:r>
            <a:r>
              <a:rPr lang="fr-FR" sz="2600" dirty="0">
                <a:latin typeface="+mn-lt"/>
                <a:cs typeface="+mn-cs"/>
              </a:rPr>
              <a:t>accessible en </a:t>
            </a:r>
            <a:r>
              <a:rPr lang="fr-FR" sz="2600" dirty="0">
                <a:latin typeface="+mn-lt"/>
                <a:cs typeface="+mn-cs"/>
              </a:rPr>
              <a:t>anglais uniquement </a:t>
            </a:r>
            <a:r>
              <a:rPr lang="fr-FR" sz="2600" dirty="0">
                <a:latin typeface="+mn-lt"/>
                <a:cs typeface="+mn-cs"/>
              </a:rPr>
              <a:t>mais </a:t>
            </a:r>
            <a:r>
              <a:rPr lang="fr-FR" sz="2600" dirty="0">
                <a:latin typeface="+mn-lt"/>
                <a:cs typeface="+mn-cs"/>
              </a:rPr>
              <a:t>en </a:t>
            </a:r>
            <a:r>
              <a:rPr lang="fr-FR" sz="2600" dirty="0">
                <a:latin typeface="+mn-lt"/>
                <a:cs typeface="+mn-cs"/>
              </a:rPr>
              <a:t>réalité est très simple d’utilisation. </a:t>
            </a:r>
            <a:endParaRPr lang="fr-FR" sz="26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600" dirty="0">
                <a:latin typeface="+mn-lt"/>
                <a:cs typeface="+mn-cs"/>
              </a:rPr>
              <a:t>I</a:t>
            </a:r>
            <a:r>
              <a:rPr lang="fr-FR" sz="2600" dirty="0">
                <a:latin typeface="+mn-lt"/>
                <a:cs typeface="+mn-cs"/>
              </a:rPr>
              <a:t>ntrinsèquement jumelée avec Google Earth, ce site internet a pour but de faire découvrir ce qui est visible à partir d’un point donné (en altitude en général) où que soit situé ce point sur le globe terrestre.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600" dirty="0">
                <a:latin typeface="+mn-lt"/>
                <a:cs typeface="+mn-cs"/>
              </a:rPr>
              <a:t>Bien entendu la fonction inverse est aussi très utilisée puisqu’elle permet de voir jusqu’où un point haut donné (ici 1 éolienne ou un groupe d’éoliennes) est visible! 👀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endParaRPr lang="fr-FR" sz="20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393B24-6243-45E9-8827-412D7CFD9398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233363" y="593725"/>
            <a:ext cx="8505825" cy="6770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latin typeface="+mn-lt"/>
                <a:cs typeface="+mn-cs"/>
              </a:rPr>
              <a:t>SUITE: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600" dirty="0">
                <a:latin typeface="+mn-lt"/>
                <a:cs typeface="+mn-cs"/>
              </a:rPr>
              <a:t>Dans notre cas ce logiciel permet de déterminer si une éolienne </a:t>
            </a:r>
            <a:r>
              <a:rPr lang="fr-FR" sz="2600" dirty="0">
                <a:latin typeface="+mn-lt"/>
                <a:cs typeface="+mn-cs"/>
              </a:rPr>
              <a:t>prise pour </a:t>
            </a:r>
            <a:r>
              <a:rPr lang="fr-FR" sz="2600" dirty="0">
                <a:latin typeface="+mn-lt"/>
                <a:cs typeface="+mn-cs"/>
              </a:rPr>
              <a:t>exemple sur la zone retenue à Sepmes sera, ou non, vue d’un point quelconque aux alentours de cette éolienne.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600" b="1" dirty="0">
                <a:latin typeface="+mn-lt"/>
                <a:cs typeface="+mn-cs"/>
              </a:rPr>
              <a:t>IMPORTANT: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600" dirty="0">
                <a:latin typeface="+mn-lt"/>
                <a:cs typeface="+mn-cs"/>
              </a:rPr>
              <a:t>4 diapos ci-après dévoilent des </a:t>
            </a:r>
            <a:r>
              <a:rPr lang="fr-FR" sz="2600" b="1" dirty="0">
                <a:solidFill>
                  <a:srgbClr val="FF7070"/>
                </a:solidFill>
                <a:latin typeface="+mn-lt"/>
                <a:cs typeface="+mn-cs"/>
              </a:rPr>
              <a:t>zones roses importantes </a:t>
            </a:r>
            <a:r>
              <a:rPr lang="fr-FR" sz="2600" dirty="0">
                <a:latin typeface="+mn-lt"/>
                <a:cs typeface="+mn-cs"/>
              </a:rPr>
              <a:t>d’où l’on peut voir l’éolienne prise en exemple. </a:t>
            </a:r>
            <a:r>
              <a:rPr lang="fr-FR" sz="2600" b="1" u="sng" dirty="0">
                <a:latin typeface="+mn-lt"/>
                <a:cs typeface="+mn-cs"/>
              </a:rPr>
              <a:t>Toutefois il faut noter que la visibilité réelle de l’éolienne à partir de toutes ces zones seraient souvent différentes car nos terrains sont parsemés d’arbres, de haies et autres bâtiments qui bien sûr masquent plus ou moins l’éolienne prise en exemple!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600" dirty="0">
                <a:latin typeface="+mn-lt"/>
                <a:cs typeface="+mn-cs"/>
              </a:rPr>
              <a:t>A l’inverse l’absence de feuillage en hiver en augmenterait la visibilité.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b="1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cs typeface="+mn-cs"/>
            </a:endParaRPr>
          </a:p>
        </p:txBody>
      </p:sp>
      <p:pic>
        <p:nvPicPr>
          <p:cNvPr id="5" name="Image 4" descr="Capture d’écran 2018-10-03 à 13.16.0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8550" y="2303463"/>
            <a:ext cx="8921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33938" y="2255838"/>
            <a:ext cx="3478212" cy="1155700"/>
          </a:xfrm>
          <a:prstGeom prst="rect">
            <a:avLst/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dir="13500000" kx="2700000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3863" y="2378075"/>
            <a:ext cx="5173662" cy="2278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2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fr-FR" sz="2400" dirty="0">
                <a:latin typeface="+mn-lt"/>
                <a:cs typeface="+mn-cs"/>
              </a:rPr>
              <a:t>L</a:t>
            </a:r>
            <a:r>
              <a:rPr lang="fr-FR" sz="2400" dirty="0">
                <a:latin typeface="+mn-lt"/>
                <a:cs typeface="+mn-cs"/>
              </a:rPr>
              <a:t>a courbure terrestre estompe la vue des objets distants dans les proportions indiquées dans le tableau ci joint.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>
              <a:latin typeface="+mn-lt"/>
              <a:cs typeface="+mn-cs"/>
            </a:endParaRPr>
          </a:p>
        </p:txBody>
      </p:sp>
      <p:sp>
        <p:nvSpPr>
          <p:cNvPr id="24578" name="ZoneTexte 2"/>
          <p:cNvSpPr txBox="1">
            <a:spLocks noChangeArrowheads="1"/>
          </p:cNvSpPr>
          <p:nvPr/>
        </p:nvSpPr>
        <p:spPr bwMode="auto">
          <a:xfrm>
            <a:off x="2714625" y="685800"/>
            <a:ext cx="37528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>
                <a:latin typeface="Calibri" pitchFamily="34" charset="0"/>
              </a:rPr>
              <a:t>Rappel</a:t>
            </a:r>
          </a:p>
        </p:txBody>
      </p:sp>
      <p:pic>
        <p:nvPicPr>
          <p:cNvPr id="24579" name="Image 4" descr="Capture d’écran 2017-02-22 à 14.19.2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1208088"/>
            <a:ext cx="25273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evron 5"/>
          <p:cNvSpPr/>
          <p:nvPr/>
        </p:nvSpPr>
        <p:spPr>
          <a:xfrm>
            <a:off x="5445125" y="3405188"/>
            <a:ext cx="517525" cy="215900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48388" y="2863850"/>
            <a:ext cx="2527300" cy="121126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1339B5-041B-4825-8B92-8DA1B9139B2C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 1" descr="Capture d’écran 2018-02-12 à 14.02.2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7425"/>
            <a:ext cx="9144000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28600" y="204788"/>
            <a:ext cx="8640763" cy="6461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  <a:cs typeface="+mn-cs"/>
              </a:rPr>
              <a:t>La localisation théorique </a:t>
            </a:r>
            <a:r>
              <a:rPr lang="fr-FR" dirty="0">
                <a:solidFill>
                  <a:srgbClr val="FF0000"/>
                </a:solidFill>
                <a:latin typeface="Arial Black"/>
                <a:cs typeface="Arial Black"/>
              </a:rPr>
              <a:t>choisie</a:t>
            </a:r>
            <a:r>
              <a:rPr lang="fr-FR" dirty="0">
                <a:latin typeface="+mn-lt"/>
                <a:cs typeface="+mn-cs"/>
              </a:rPr>
              <a:t> ici est situé</a:t>
            </a:r>
            <a:r>
              <a:rPr lang="fr-FR" dirty="0">
                <a:solidFill>
                  <a:srgbClr val="000000"/>
                </a:solidFill>
                <a:latin typeface="+mn-lt"/>
                <a:cs typeface="+mn-cs"/>
              </a:rPr>
              <a:t>e entre Les Maisons Rouges et Les Etangs </a:t>
            </a:r>
            <a:r>
              <a:rPr lang="fr-FR" dirty="0">
                <a:solidFill>
                  <a:srgbClr val="FF6600"/>
                </a:solidFill>
                <a:latin typeface="+mn-lt"/>
                <a:cs typeface="+mn-cs"/>
              </a:rPr>
              <a:t>ce qui donne la position 47°5’ 12.35’’ N et 0°42’ 28,94’’ E</a:t>
            </a:r>
            <a:endParaRPr lang="fr-FR" dirty="0">
              <a:solidFill>
                <a:srgbClr val="FF6600"/>
              </a:solidFill>
              <a:latin typeface="+mn-lt"/>
              <a:cs typeface="+mn-cs"/>
            </a:endParaRPr>
          </a:p>
        </p:txBody>
      </p:sp>
      <p:sp>
        <p:nvSpPr>
          <p:cNvPr id="8" name="Flèche vers la gauche 7"/>
          <p:cNvSpPr/>
          <p:nvPr/>
        </p:nvSpPr>
        <p:spPr>
          <a:xfrm rot="18222019">
            <a:off x="4420394" y="6093619"/>
            <a:ext cx="561975" cy="230187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lèche vers la gauche 8"/>
          <p:cNvSpPr/>
          <p:nvPr/>
        </p:nvSpPr>
        <p:spPr>
          <a:xfrm rot="10800000">
            <a:off x="4395788" y="3698875"/>
            <a:ext cx="561975" cy="23018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193B1-CCFD-4EA9-BC18-2CA1BBB09079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6" name="Ellipse 5"/>
          <p:cNvSpPr/>
          <p:nvPr/>
        </p:nvSpPr>
        <p:spPr>
          <a:xfrm>
            <a:off x="5013325" y="3676650"/>
            <a:ext cx="257175" cy="27463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 1" descr="Capture d’écran 2018-02-12 à 20.59.2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62138"/>
            <a:ext cx="9144000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39713" y="204788"/>
            <a:ext cx="8682037" cy="1477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  <a:cs typeface="+mn-cs"/>
              </a:rPr>
              <a:t>1ères explications: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latin typeface="+mn-lt"/>
                <a:cs typeface="+mn-cs"/>
              </a:rPr>
              <a:t>La Latitude et la Longitude sont reportées sur le site « </a:t>
            </a:r>
            <a:r>
              <a:rPr lang="fr-FR" dirty="0" err="1">
                <a:latin typeface="+mn-lt"/>
                <a:cs typeface="+mn-cs"/>
              </a:rPr>
              <a:t>heywhatsthat</a:t>
            </a:r>
            <a:r>
              <a:rPr lang="fr-FR" dirty="0">
                <a:latin typeface="+mn-lt"/>
                <a:cs typeface="+mn-cs"/>
              </a:rPr>
              <a:t> »</a:t>
            </a:r>
            <a:r>
              <a:rPr lang="fr-FR" dirty="0">
                <a:latin typeface="+mn-lt"/>
                <a:cs typeface="+mn-cs"/>
              </a:rPr>
              <a:t> </a:t>
            </a:r>
            <a:r>
              <a:rPr lang="fr-FR" dirty="0">
                <a:latin typeface="+mn-lt"/>
                <a:cs typeface="+mn-cs"/>
              </a:rPr>
              <a:t> </a:t>
            </a:r>
            <a:r>
              <a:rPr lang="fr-FR" b="1" dirty="0">
                <a:latin typeface="+mn-lt"/>
                <a:cs typeface="+mn-cs"/>
              </a:rPr>
              <a:t>(flèche noire)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L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a hauteur de la nacelle (84 m idem Bois Bodin) est introduite, </a:t>
            </a:r>
            <a:r>
              <a:rPr lang="fr-FR" b="1" dirty="0">
                <a:solidFill>
                  <a:schemeClr val="accent4">
                    <a:lumMod val="75000"/>
                  </a:schemeClr>
                </a:solidFill>
                <a:latin typeface="+mn-lt"/>
                <a:cs typeface="+mn-cs"/>
              </a:rPr>
              <a:t>(flèche verte)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solidFill>
                  <a:srgbClr val="FF0000"/>
                </a:solidFill>
                <a:latin typeface="+mn-lt"/>
                <a:cs typeface="+mn-cs"/>
              </a:rPr>
              <a:t>L’élévation résultante est de 196 m </a:t>
            </a:r>
            <a:r>
              <a:rPr lang="fr-FR" b="1" dirty="0">
                <a:solidFill>
                  <a:srgbClr val="FF0000"/>
                </a:solidFill>
                <a:latin typeface="+mn-lt"/>
                <a:cs typeface="+mn-cs"/>
              </a:rPr>
              <a:t>(flèche rouge) </a:t>
            </a:r>
            <a:r>
              <a:rPr lang="fr-FR" u="sng" dirty="0">
                <a:solidFill>
                  <a:srgbClr val="FF0000"/>
                </a:solidFill>
                <a:latin typeface="+mn-lt"/>
                <a:cs typeface="+mn-cs"/>
              </a:rPr>
              <a:t>au dessus du niveau de la mer </a:t>
            </a:r>
            <a:r>
              <a:rPr lang="fr-FR" dirty="0">
                <a:solidFill>
                  <a:srgbClr val="FF0000"/>
                </a:solidFill>
                <a:latin typeface="+mn-lt"/>
                <a:cs typeface="+mn-cs"/>
              </a:rPr>
              <a:t>mais bien sûr 84 m au dessus du sol!</a:t>
            </a:r>
            <a:endParaRPr lang="fr-FR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8" name="Flèche vers la gauche 7"/>
          <p:cNvSpPr/>
          <p:nvPr/>
        </p:nvSpPr>
        <p:spPr>
          <a:xfrm rot="18222019">
            <a:off x="1419225" y="3476625"/>
            <a:ext cx="561975" cy="231775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lèche vers la gauche 9"/>
          <p:cNvSpPr/>
          <p:nvPr/>
        </p:nvSpPr>
        <p:spPr>
          <a:xfrm rot="18222019">
            <a:off x="4106862" y="6072188"/>
            <a:ext cx="563563" cy="23018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lèche vers la gauche 10"/>
          <p:cNvSpPr/>
          <p:nvPr/>
        </p:nvSpPr>
        <p:spPr>
          <a:xfrm rot="18222019">
            <a:off x="1210469" y="5225257"/>
            <a:ext cx="561975" cy="230187"/>
          </a:xfrm>
          <a:prstGeom prst="left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46FAE-A38E-400B-821D-A364867D3F14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 1" descr="Capture d’écran 2018-02-12 à 14.19.5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588" y="1592263"/>
            <a:ext cx="6854825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76213" y="90488"/>
            <a:ext cx="8693150" cy="1476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dirty="0">
                <a:latin typeface="+mn-lt"/>
                <a:cs typeface="+mn-cs"/>
              </a:rPr>
              <a:t>2èmes explications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b="1" dirty="0">
                <a:solidFill>
                  <a:srgbClr val="FF7070"/>
                </a:solidFill>
                <a:latin typeface="+mn-lt"/>
                <a:cs typeface="+mn-cs"/>
              </a:rPr>
              <a:t>L’éolienne serait visible </a:t>
            </a:r>
            <a:r>
              <a:rPr lang="fr-FR" b="1" dirty="0">
                <a:solidFill>
                  <a:srgbClr val="FF7070"/>
                </a:solidFill>
                <a:latin typeface="+mn-lt"/>
                <a:cs typeface="+mn-cs"/>
              </a:rPr>
              <a:t>dans toutes les parties rosées de la </a:t>
            </a:r>
            <a:r>
              <a:rPr lang="fr-FR" b="1" dirty="0">
                <a:solidFill>
                  <a:srgbClr val="FF7070"/>
                </a:solidFill>
                <a:latin typeface="+mn-lt"/>
                <a:cs typeface="+mn-cs"/>
              </a:rPr>
              <a:t>carte (et particulièrement dans les parties hautes des villes éloignées) </a:t>
            </a:r>
            <a:r>
              <a:rPr lang="fr-FR" dirty="0">
                <a:latin typeface="+mn-lt"/>
                <a:cs typeface="+mn-cs"/>
              </a:rPr>
              <a:t>sauf si elle est masquée par des </a:t>
            </a:r>
            <a:r>
              <a:rPr lang="fr-FR" dirty="0">
                <a:latin typeface="+mn-lt"/>
                <a:cs typeface="+mn-cs"/>
              </a:rPr>
              <a:t>arbres, haies, </a:t>
            </a:r>
            <a:r>
              <a:rPr lang="fr-FR" dirty="0">
                <a:latin typeface="+mn-lt"/>
                <a:cs typeface="+mn-cs"/>
              </a:rPr>
              <a:t>constructions </a:t>
            </a:r>
            <a:r>
              <a:rPr lang="fr-FR" dirty="0">
                <a:latin typeface="+mn-lt"/>
                <a:cs typeface="+mn-cs"/>
              </a:rPr>
              <a:t>diverses et la topographie du </a:t>
            </a:r>
            <a:r>
              <a:rPr lang="fr-FR" dirty="0">
                <a:latin typeface="+mn-lt"/>
                <a:cs typeface="+mn-cs"/>
              </a:rPr>
              <a:t>terrain. </a:t>
            </a:r>
            <a:r>
              <a:rPr lang="fr-FR" dirty="0">
                <a:solidFill>
                  <a:srgbClr val="319DE6"/>
                </a:solidFill>
                <a:latin typeface="+mn-lt"/>
                <a:cs typeface="+mn-cs"/>
              </a:rPr>
              <a:t>« L’étoile bleue » délimite les points extrêmes jusqu’où pourrait être vue l’éolienne.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154613" y="6115050"/>
            <a:ext cx="747712" cy="27781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43C33-8075-42C7-B7FA-99BF30D0B94D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 1" descr="Capture d’écran 2018-02-13 à 17.01.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1363663"/>
            <a:ext cx="7712075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268913" y="6197600"/>
            <a:ext cx="747712" cy="27781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176213" y="90488"/>
            <a:ext cx="8693150" cy="11382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700" dirty="0">
                <a:latin typeface="+mn-lt"/>
                <a:cs typeface="+mn-cs"/>
              </a:rPr>
              <a:t>3èmes explications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700" dirty="0">
                <a:solidFill>
                  <a:srgbClr val="FF7070"/>
                </a:solidFill>
                <a:latin typeface="+mn-lt"/>
                <a:cs typeface="+mn-cs"/>
              </a:rPr>
              <a:t>Ainsi les hauts de </a:t>
            </a:r>
            <a:r>
              <a:rPr lang="fr-FR" sz="1700" u="sng" dirty="0">
                <a:solidFill>
                  <a:srgbClr val="FF7070"/>
                </a:solidFill>
                <a:latin typeface="+mn-lt"/>
                <a:cs typeface="+mn-cs"/>
              </a:rPr>
              <a:t>Sévigny</a:t>
            </a:r>
            <a:r>
              <a:rPr lang="fr-FR" sz="1700" dirty="0">
                <a:solidFill>
                  <a:srgbClr val="FF7070"/>
                </a:solidFill>
                <a:latin typeface="+mn-lt"/>
                <a:cs typeface="+mn-cs"/>
              </a:rPr>
              <a:t>, tout comme les hauts de Savigny-sous-Faye, villes prises ici comme exemples, verraient la nacelle </a:t>
            </a:r>
            <a:r>
              <a:rPr lang="fr-FR" sz="1700" dirty="0">
                <a:latin typeface="+mn-lt"/>
                <a:cs typeface="+mn-cs"/>
              </a:rPr>
              <a:t>sauf bien sûr si des </a:t>
            </a:r>
            <a:r>
              <a:rPr lang="fr-FR" sz="1700" dirty="0">
                <a:latin typeface="+mn-lt"/>
                <a:cs typeface="+mn-cs"/>
              </a:rPr>
              <a:t>arbres, haies, constructions diverses et la topographie du </a:t>
            </a:r>
            <a:r>
              <a:rPr lang="fr-FR" sz="1700" dirty="0">
                <a:latin typeface="+mn-lt"/>
                <a:cs typeface="+mn-cs"/>
              </a:rPr>
              <a:t>terrain les en empêche. </a:t>
            </a:r>
            <a:endParaRPr lang="fr-FR" sz="17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559300" y="3830638"/>
            <a:ext cx="842963" cy="1187450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Ellipse 5"/>
          <p:cNvSpPr/>
          <p:nvPr/>
        </p:nvSpPr>
        <p:spPr>
          <a:xfrm rot="16200000">
            <a:off x="3666332" y="4194969"/>
            <a:ext cx="768350" cy="1042987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Ellipse 6"/>
          <p:cNvSpPr/>
          <p:nvPr/>
        </p:nvSpPr>
        <p:spPr>
          <a:xfrm rot="16200000">
            <a:off x="1073150" y="3341688"/>
            <a:ext cx="1068387" cy="1423988"/>
          </a:xfrm>
          <a:prstGeom prst="ellipse">
            <a:avLst/>
          </a:prstGeom>
          <a:solidFill>
            <a:schemeClr val="bg2"/>
          </a:solidFill>
          <a:ln>
            <a:solidFill>
              <a:srgbClr val="3366FF"/>
            </a:solidFill>
          </a:ln>
          <a:effectLst>
            <a:outerShdw blurRad="38100" dist="25400" sx="101000" sy="101000" algn="tl" rotWithShape="0">
              <a:schemeClr val="bg1">
                <a:alpha val="7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r-FR" sz="1400" b="1" dirty="0">
                <a:solidFill>
                  <a:srgbClr val="FF7070"/>
                </a:solidFill>
              </a:rPr>
              <a:t>Idem pour tous ces points hauts, etc.</a:t>
            </a:r>
            <a:endParaRPr lang="fr-FR" sz="1400" b="1" dirty="0">
              <a:solidFill>
                <a:srgbClr val="FF7070"/>
              </a:solidFill>
            </a:endParaRPr>
          </a:p>
        </p:txBody>
      </p:sp>
      <p:cxnSp>
        <p:nvCxnSpPr>
          <p:cNvPr id="9" name="Connecteur droit avec flèche 8"/>
          <p:cNvCxnSpPr>
            <a:stCxn id="7" idx="5"/>
          </p:cNvCxnSpPr>
          <p:nvPr/>
        </p:nvCxnSpPr>
        <p:spPr>
          <a:xfrm flipV="1">
            <a:off x="2111375" y="3216275"/>
            <a:ext cx="657225" cy="458788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1585913" y="2914650"/>
            <a:ext cx="236537" cy="600075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2238375" y="3508375"/>
            <a:ext cx="947738" cy="292100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2300288" y="3673475"/>
            <a:ext cx="925512" cy="230188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stCxn id="7" idx="6"/>
          </p:cNvCxnSpPr>
          <p:nvPr/>
        </p:nvCxnSpPr>
        <p:spPr>
          <a:xfrm flipH="1" flipV="1">
            <a:off x="1571625" y="2197100"/>
            <a:ext cx="34925" cy="1322388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2098675" y="2457450"/>
            <a:ext cx="1044575" cy="1227138"/>
          </a:xfrm>
          <a:prstGeom prst="straightConnector1">
            <a:avLst/>
          </a:prstGeom>
          <a:ln w="127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4778375" y="4205288"/>
            <a:ext cx="333375" cy="1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Ellipse 26"/>
          <p:cNvSpPr/>
          <p:nvPr/>
        </p:nvSpPr>
        <p:spPr>
          <a:xfrm rot="16200000">
            <a:off x="5698331" y="-330993"/>
            <a:ext cx="485775" cy="1709738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87" name="ZoneTexte 7"/>
          <p:cNvSpPr txBox="1">
            <a:spLocks noChangeArrowheads="1"/>
          </p:cNvSpPr>
          <p:nvPr/>
        </p:nvSpPr>
        <p:spPr bwMode="auto">
          <a:xfrm>
            <a:off x="1054100" y="5343525"/>
            <a:ext cx="2492375" cy="4619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200">
                <a:solidFill>
                  <a:srgbClr val="FF7070"/>
                </a:solidFill>
                <a:latin typeface="Calibri" pitchFamily="34" charset="0"/>
              </a:rPr>
              <a:t>Ces 2 villes sont seulement prises pour exemples bien sûr</a:t>
            </a: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3644900" y="4856163"/>
            <a:ext cx="884238" cy="79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6F0F1-AAB1-493B-A115-0D76F82B5AE0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  <p:sp>
        <p:nvSpPr>
          <p:cNvPr id="23" name="Ellipse 22"/>
          <p:cNvSpPr/>
          <p:nvPr/>
        </p:nvSpPr>
        <p:spPr>
          <a:xfrm rot="16200000">
            <a:off x="2278063" y="107950"/>
            <a:ext cx="350837" cy="893763"/>
          </a:xfrm>
          <a:prstGeom prst="ellipse">
            <a:avLst/>
          </a:prstGeom>
          <a:noFill/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 1" descr="Capture d’écran 2018-02-12 à 14.19.2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912813"/>
            <a:ext cx="7785100" cy="594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27650" y="6086475"/>
            <a:ext cx="688975" cy="27781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239713" y="168275"/>
            <a:ext cx="8682037" cy="738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1400" b="1" dirty="0">
                <a:solidFill>
                  <a:srgbClr val="FF7070"/>
                </a:solidFill>
                <a:latin typeface="+mn-lt"/>
                <a:cs typeface="+mn-cs"/>
              </a:rPr>
              <a:t>A </a:t>
            </a:r>
            <a:r>
              <a:rPr lang="fr-FR" sz="1400" b="1" dirty="0">
                <a:solidFill>
                  <a:srgbClr val="FF7070"/>
                </a:solidFill>
                <a:latin typeface="+mn-lt"/>
                <a:cs typeface="+mn-cs"/>
              </a:rPr>
              <a:t>l’évidence en diminuant </a:t>
            </a:r>
            <a:r>
              <a:rPr lang="fr-FR" sz="1400" b="1" dirty="0">
                <a:solidFill>
                  <a:srgbClr val="FF0000"/>
                </a:solidFill>
                <a:latin typeface="+mn-lt"/>
                <a:cs typeface="+mn-cs"/>
              </a:rPr>
              <a:t>l’échelle</a:t>
            </a:r>
            <a:r>
              <a:rPr lang="fr-FR" sz="1400" b="1" dirty="0">
                <a:solidFill>
                  <a:srgbClr val="FF7070"/>
                </a:solidFill>
                <a:latin typeface="+mn-lt"/>
                <a:cs typeface="+mn-cs"/>
              </a:rPr>
              <a:t> </a:t>
            </a:r>
            <a:r>
              <a:rPr lang="fr-FR" sz="1400" b="1" dirty="0">
                <a:solidFill>
                  <a:srgbClr val="FF7070"/>
                </a:solidFill>
                <a:latin typeface="+mn-lt"/>
                <a:cs typeface="+mn-cs"/>
              </a:rPr>
              <a:t>toutes les parties hautes des communes avoisinantes verraient l’installation</a:t>
            </a:r>
            <a:r>
              <a:rPr lang="mr-IN" sz="1400" dirty="0">
                <a:latin typeface="+mn-lt"/>
                <a:cs typeface="+mn-cs"/>
              </a:rPr>
              <a:t>…</a:t>
            </a:r>
            <a:r>
              <a:rPr lang="fr-FR" sz="1400" dirty="0">
                <a:solidFill>
                  <a:srgbClr val="FF7070"/>
                </a:solidFill>
                <a:latin typeface="+mn-lt"/>
                <a:cs typeface="+mn-cs"/>
              </a:rPr>
              <a:t> </a:t>
            </a:r>
            <a:r>
              <a:rPr lang="fr-FR" sz="1400" dirty="0">
                <a:latin typeface="+mn-lt"/>
                <a:cs typeface="+mn-cs"/>
              </a:rPr>
              <a:t>sauf </a:t>
            </a:r>
            <a:r>
              <a:rPr lang="fr-FR" sz="1400" dirty="0">
                <a:latin typeface="+mn-lt"/>
                <a:cs typeface="+mn-cs"/>
              </a:rPr>
              <a:t>toujours si </a:t>
            </a:r>
            <a:r>
              <a:rPr lang="fr-FR" sz="1400" dirty="0">
                <a:latin typeface="+mn-lt"/>
                <a:cs typeface="+mn-cs"/>
              </a:rPr>
              <a:t>des arbres, haies, constructions diverses et la topographie du terrain les en empêche. </a:t>
            </a:r>
            <a:endParaRPr lang="fr-FR" sz="14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9D7BB1-B4F2-458A-8AFD-3049329781BC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04/10/2018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ADEB 37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3903</TotalTime>
  <Words>524</Words>
  <Application>Microsoft Macintosh PowerPoint</Application>
  <PresentationFormat>Affichage à l'écran (4:3)</PresentationFormat>
  <Paragraphs>62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Modèle de conception</vt:lpstr>
      </vt:variant>
      <vt:variant>
        <vt:i4>17</vt:i4>
      </vt:variant>
      <vt:variant>
        <vt:lpstr>Titres des diapositives</vt:lpstr>
      </vt:variant>
      <vt:variant>
        <vt:i4>10</vt:i4>
      </vt:variant>
    </vt:vector>
  </HeadingPairs>
  <TitlesOfParts>
    <vt:vector size="32" baseType="lpstr">
      <vt:lpstr>Calibri</vt:lpstr>
      <vt:lpstr>Arial</vt:lpstr>
      <vt:lpstr>Corbel</vt:lpstr>
      <vt:lpstr>Wingdings</vt:lpstr>
      <vt:lpstr>Arial Black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Spectrum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MP</dc:creator>
  <cp:keywords/>
  <dc:description/>
  <cp:lastModifiedBy>Sylvie</cp:lastModifiedBy>
  <cp:revision>139</cp:revision>
  <dcterms:created xsi:type="dcterms:W3CDTF">2013-04-01T11:42:39Z</dcterms:created>
  <dcterms:modified xsi:type="dcterms:W3CDTF">2018-10-08T07:45:51Z</dcterms:modified>
  <cp:category/>
</cp:coreProperties>
</file>